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60" r:id="rId5"/>
    <p:sldId id="259" r:id="rId6"/>
    <p:sldId id="271" r:id="rId7"/>
    <p:sldId id="273" r:id="rId8"/>
    <p:sldId id="261" r:id="rId9"/>
    <p:sldId id="263" r:id="rId10"/>
    <p:sldId id="262" r:id="rId11"/>
    <p:sldId id="269" r:id="rId12"/>
    <p:sldId id="267" r:id="rId13"/>
    <p:sldId id="270" r:id="rId14"/>
    <p:sldId id="276" r:id="rId15"/>
    <p:sldId id="274" r:id="rId16"/>
    <p:sldId id="264"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43"/>
    <p:restoredTop sz="85306"/>
  </p:normalViewPr>
  <p:slideViewPr>
    <p:cSldViewPr snapToGrid="0" snapToObjects="1">
      <p:cViewPr varScale="1">
        <p:scale>
          <a:sx n="108" d="100"/>
          <a:sy n="108" d="100"/>
        </p:scale>
        <p:origin x="114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gif>
</file>

<file path=ppt/media/image2.pn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E76CE7-AE68-B64D-9FA7-CB35B8244040}" type="datetimeFigureOut">
              <a:rPr lang="en-US" smtClean="0"/>
              <a:t>9/15/21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E8130B-FCD8-EE4E-A914-E3CD2A9FAB81}" type="slidenum">
              <a:rPr lang="en-US" smtClean="0"/>
              <a:t>‹#›</a:t>
            </a:fld>
            <a:endParaRPr lang="en-US"/>
          </a:p>
        </p:txBody>
      </p:sp>
    </p:spTree>
    <p:extLst>
      <p:ext uri="{BB962C8B-B14F-4D97-AF65-F5344CB8AC3E}">
        <p14:creationId xmlns:p14="http://schemas.microsoft.com/office/powerpoint/2010/main" val="3616470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5</a:t>
            </a:fld>
            <a:endParaRPr lang="en-US"/>
          </a:p>
        </p:txBody>
      </p:sp>
    </p:spTree>
    <p:extLst>
      <p:ext uri="{BB962C8B-B14F-4D97-AF65-F5344CB8AC3E}">
        <p14:creationId xmlns:p14="http://schemas.microsoft.com/office/powerpoint/2010/main" val="517766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16</a:t>
            </a:fld>
            <a:endParaRPr lang="en-US"/>
          </a:p>
        </p:txBody>
      </p:sp>
    </p:spTree>
    <p:extLst>
      <p:ext uri="{BB962C8B-B14F-4D97-AF65-F5344CB8AC3E}">
        <p14:creationId xmlns:p14="http://schemas.microsoft.com/office/powerpoint/2010/main" val="33867031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source: </a:t>
            </a:r>
            <a:r>
              <a:rPr lang="en-US" dirty="0" err="1"/>
              <a:t>Adock</a:t>
            </a:r>
            <a:r>
              <a:rPr lang="en-US" dirty="0"/>
              <a:t>, Robert, and David Collier. (2001). “Measurement Validity: A Shared Standard for Qualitative and Quantitative Research.” </a:t>
            </a:r>
            <a:r>
              <a:rPr lang="en-US" i="1" dirty="0"/>
              <a:t>American Political Science Review</a:t>
            </a:r>
            <a:r>
              <a:rPr lang="en-US" dirty="0"/>
              <a:t>, 95(3): 529-546.</a:t>
            </a:r>
          </a:p>
        </p:txBody>
      </p:sp>
      <p:sp>
        <p:nvSpPr>
          <p:cNvPr id="4" name="Slide Number Placeholder 3"/>
          <p:cNvSpPr>
            <a:spLocks noGrp="1"/>
          </p:cNvSpPr>
          <p:nvPr>
            <p:ph type="sldNum" sz="quarter" idx="5"/>
          </p:nvPr>
        </p:nvSpPr>
        <p:spPr/>
        <p:txBody>
          <a:bodyPr/>
          <a:lstStyle/>
          <a:p>
            <a:fld id="{C2E8130B-FCD8-EE4E-A914-E3CD2A9FAB81}" type="slidenum">
              <a:rPr lang="en-US" smtClean="0"/>
              <a:t>17</a:t>
            </a:fld>
            <a:endParaRPr lang="en-US"/>
          </a:p>
        </p:txBody>
      </p:sp>
    </p:spTree>
    <p:extLst>
      <p:ext uri="{BB962C8B-B14F-4D97-AF65-F5344CB8AC3E}">
        <p14:creationId xmlns:p14="http://schemas.microsoft.com/office/powerpoint/2010/main" val="2481911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6</a:t>
            </a:fld>
            <a:endParaRPr lang="en-US"/>
          </a:p>
        </p:txBody>
      </p:sp>
    </p:spTree>
    <p:extLst>
      <p:ext uri="{BB962C8B-B14F-4D97-AF65-F5344CB8AC3E}">
        <p14:creationId xmlns:p14="http://schemas.microsoft.com/office/powerpoint/2010/main" val="2194709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7</a:t>
            </a:fld>
            <a:endParaRPr lang="en-US"/>
          </a:p>
        </p:txBody>
      </p:sp>
    </p:spTree>
    <p:extLst>
      <p:ext uri="{BB962C8B-B14F-4D97-AF65-F5344CB8AC3E}">
        <p14:creationId xmlns:p14="http://schemas.microsoft.com/office/powerpoint/2010/main" val="32151265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8</a:t>
            </a:fld>
            <a:endParaRPr lang="en-US"/>
          </a:p>
        </p:txBody>
      </p:sp>
    </p:spTree>
    <p:extLst>
      <p:ext uri="{BB962C8B-B14F-4D97-AF65-F5344CB8AC3E}">
        <p14:creationId xmlns:p14="http://schemas.microsoft.com/office/powerpoint/2010/main" val="21951797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9</a:t>
            </a:fld>
            <a:endParaRPr lang="en-US"/>
          </a:p>
        </p:txBody>
      </p:sp>
    </p:spTree>
    <p:extLst>
      <p:ext uri="{BB962C8B-B14F-4D97-AF65-F5344CB8AC3E}">
        <p14:creationId xmlns:p14="http://schemas.microsoft.com/office/powerpoint/2010/main" val="40559317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you to poke at these claims – what are the underlying concepts, how do we measure these concepts, are there threats to validity and reliability?</a:t>
            </a:r>
          </a:p>
        </p:txBody>
      </p:sp>
      <p:sp>
        <p:nvSpPr>
          <p:cNvPr id="4" name="Slide Number Placeholder 3"/>
          <p:cNvSpPr>
            <a:spLocks noGrp="1"/>
          </p:cNvSpPr>
          <p:nvPr>
            <p:ph type="sldNum" sz="quarter" idx="5"/>
          </p:nvPr>
        </p:nvSpPr>
        <p:spPr/>
        <p:txBody>
          <a:bodyPr/>
          <a:lstStyle/>
          <a:p>
            <a:fld id="{C2E8130B-FCD8-EE4E-A914-E3CD2A9FAB81}" type="slidenum">
              <a:rPr lang="en-US" smtClean="0"/>
              <a:t>10</a:t>
            </a:fld>
            <a:endParaRPr lang="en-US"/>
          </a:p>
        </p:txBody>
      </p:sp>
    </p:spTree>
    <p:extLst>
      <p:ext uri="{BB962C8B-B14F-4D97-AF65-F5344CB8AC3E}">
        <p14:creationId xmlns:p14="http://schemas.microsoft.com/office/powerpoint/2010/main" val="11217671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source: https://</a:t>
            </a:r>
            <a:r>
              <a:rPr lang="en-US" dirty="0" err="1"/>
              <a:t>www.imf.org</a:t>
            </a:r>
            <a:r>
              <a:rPr lang="en-US" dirty="0"/>
              <a:t>/external/pubs/ft/seminar/1999/reforms/</a:t>
            </a:r>
            <a:r>
              <a:rPr lang="en-US" dirty="0" err="1"/>
              <a:t>rodrik.htm</a:t>
            </a:r>
            <a:r>
              <a:rPr lang="en-US" dirty="0"/>
              <a:t> </a:t>
            </a:r>
          </a:p>
        </p:txBody>
      </p:sp>
      <p:sp>
        <p:nvSpPr>
          <p:cNvPr id="4" name="Slide Number Placeholder 3"/>
          <p:cNvSpPr>
            <a:spLocks noGrp="1"/>
          </p:cNvSpPr>
          <p:nvPr>
            <p:ph type="sldNum" sz="quarter" idx="5"/>
          </p:nvPr>
        </p:nvSpPr>
        <p:spPr/>
        <p:txBody>
          <a:bodyPr/>
          <a:lstStyle/>
          <a:p>
            <a:fld id="{C2E8130B-FCD8-EE4E-A914-E3CD2A9FAB81}" type="slidenum">
              <a:rPr lang="en-US" smtClean="0"/>
              <a:t>11</a:t>
            </a:fld>
            <a:endParaRPr lang="en-US"/>
          </a:p>
        </p:txBody>
      </p:sp>
    </p:spTree>
    <p:extLst>
      <p:ext uri="{BB962C8B-B14F-4D97-AF65-F5344CB8AC3E}">
        <p14:creationId xmlns:p14="http://schemas.microsoft.com/office/powerpoint/2010/main" val="3460897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you to poke at these claims – what are the underlying concepts, how do we measure these concepts, are there threats to validity and reliability?</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12</a:t>
            </a:fld>
            <a:endParaRPr lang="en-US"/>
          </a:p>
        </p:txBody>
      </p:sp>
    </p:spTree>
    <p:extLst>
      <p:ext uri="{BB962C8B-B14F-4D97-AF65-F5344CB8AC3E}">
        <p14:creationId xmlns:p14="http://schemas.microsoft.com/office/powerpoint/2010/main" val="2772635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13</a:t>
            </a:fld>
            <a:endParaRPr lang="en-US"/>
          </a:p>
        </p:txBody>
      </p:sp>
    </p:spTree>
    <p:extLst>
      <p:ext uri="{BB962C8B-B14F-4D97-AF65-F5344CB8AC3E}">
        <p14:creationId xmlns:p14="http://schemas.microsoft.com/office/powerpoint/2010/main" val="3764300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CECE0-1B12-1746-BAF8-D17CD185A1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9DDE725-602A-094D-BACE-A0EC743C5E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53CB25B-9904-DA40-B068-4425DB0FB035}"/>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FFD1015F-5DB4-6C47-AB33-3D546081DC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A96EE3-DBF4-BD44-8189-92602138A6B9}"/>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030534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C4F50-EFF4-7846-837C-79A8C315E9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536F89-B4E4-4248-86B1-0136F592CA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7C399D-D1A0-0844-B2F6-DCD2632F9F0B}"/>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A81345C3-F1A4-D649-806C-79119220DC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3A10BF-99E1-6B41-9396-15A6D42B4DDD}"/>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957575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1664A7-5EA5-864C-A96C-A84FFE403C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4B752C1-10B3-F84A-B181-82B60FDB541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94111F-8F29-C64E-8EC7-2B0A1895BA65}"/>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29BC9B2C-A3A2-494F-A0B7-37918A0847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814957-B50A-E94C-88E3-F1BBF49AADBE}"/>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2282024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F19B8-31EB-A244-8CFE-900EA0A6BF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BE727A-F3E0-DA44-9503-7C7D6591DD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FEB423-B232-0247-BC5F-EF8007C0FBDA}"/>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6D9F3629-1675-834D-B4E5-9785FB05C9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51E18D-B40E-A040-B9AB-8F3B6CBB0BB6}"/>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8602790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5D10D-154C-8E40-88A0-AC18A9D97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FC98A96-F457-4844-AC89-6EDB866312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E5D214-3044-3B42-B119-29CDF9A55032}"/>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3F3EA903-EBDC-B44A-B305-49FF9AB15C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7B33A6-6410-1C49-A229-BC41E13A1D64}"/>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7539051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833E9-ED9A-F741-8B69-52D3816FD9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600A01-2FBB-604F-AA61-163B2E3D84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2A32F0-D522-6F4E-9ECB-4BAFF186C9B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3C91CC-C2D2-2141-A391-3ECFFB5CFD29}"/>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6" name="Footer Placeholder 5">
            <a:extLst>
              <a:ext uri="{FF2B5EF4-FFF2-40B4-BE49-F238E27FC236}">
                <a16:creationId xmlns:a16="http://schemas.microsoft.com/office/drawing/2014/main" id="{C5704B8A-6842-4942-BF90-A49D408248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CBC044-C725-8847-8E52-9E2923E87C87}"/>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1619640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435B9-7419-284C-BE19-E2C29A43F91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BF6EE1-1E42-2948-8C16-EC18D94A04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8CBE8F-5B7F-284F-82D8-68C1FBD21E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6C34D4-4D15-D04B-B9AA-951035DEB5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373389-9322-7E40-9548-1C1DBBFBEF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139C51D-396D-984E-AF7E-7D377EBA561B}"/>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8" name="Footer Placeholder 7">
            <a:extLst>
              <a:ext uri="{FF2B5EF4-FFF2-40B4-BE49-F238E27FC236}">
                <a16:creationId xmlns:a16="http://schemas.microsoft.com/office/drawing/2014/main" id="{C2E524FF-F4DA-DF49-AF4B-E1BE658302C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AF27593-36BF-5A45-8FFE-9B14954E21E4}"/>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361906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CA898-9288-3843-A758-5D6A197218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43DB12-098E-0B4C-8561-D5B4BDE5B458}"/>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4" name="Footer Placeholder 3">
            <a:extLst>
              <a:ext uri="{FF2B5EF4-FFF2-40B4-BE49-F238E27FC236}">
                <a16:creationId xmlns:a16="http://schemas.microsoft.com/office/drawing/2014/main" id="{61E203D5-3FB8-C84C-A89D-9069DAED223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24A324-C87E-F245-8B95-AB50EAF5FB31}"/>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2064139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3F4786-DC33-E74C-A347-EDBB146AFDFF}"/>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3" name="Footer Placeholder 2">
            <a:extLst>
              <a:ext uri="{FF2B5EF4-FFF2-40B4-BE49-F238E27FC236}">
                <a16:creationId xmlns:a16="http://schemas.microsoft.com/office/drawing/2014/main" id="{3E6BDAF3-1DC4-4543-823B-D9E8468DD2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36A387-1C03-8641-87BA-1CFAEB2DD324}"/>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460522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EFE5B-5DA8-9B40-AF30-92DA8A114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7A68F8-12D7-F44B-8DAC-77E5274340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609BFB-FD5D-E64B-B056-5C1E872298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495141-4EA8-E446-9D5A-7D37ABD58859}"/>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6" name="Footer Placeholder 5">
            <a:extLst>
              <a:ext uri="{FF2B5EF4-FFF2-40B4-BE49-F238E27FC236}">
                <a16:creationId xmlns:a16="http://schemas.microsoft.com/office/drawing/2014/main" id="{49EC4270-BCB8-594E-89BB-C2A179E631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FA689E-8252-464B-A9FE-1283CA858C3F}"/>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2897910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6AE85-2A3A-A74F-A1FF-3954B89E72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C30693-894D-1841-9C04-41BBD617A1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364150E-1D6D-A84D-95EB-67BB8C5D2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1BD548-0DC1-E949-BE66-A2745EE655C1}"/>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6" name="Footer Placeholder 5">
            <a:extLst>
              <a:ext uri="{FF2B5EF4-FFF2-40B4-BE49-F238E27FC236}">
                <a16:creationId xmlns:a16="http://schemas.microsoft.com/office/drawing/2014/main" id="{2F25BECC-B11C-C441-8413-18989A2BD5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671BC5-E551-9246-9AB0-0B907DBF4EF0}"/>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676814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54BD73-D59B-9444-A520-13E83EA1C2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6DFB88-EFE7-EA47-B916-3DC911D366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A6ACC9-3416-D64B-B15B-7641D7B4DE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842592DC-8AA0-AD42-9182-87D5D8F8A6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EDE1074-E598-0846-A116-85CAE225DD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1AAE33-0F3B-E048-AA69-D1206DC4B9B9}" type="slidenum">
              <a:rPr lang="en-US" smtClean="0"/>
              <a:t>‹#›</a:t>
            </a:fld>
            <a:endParaRPr lang="en-US"/>
          </a:p>
        </p:txBody>
      </p:sp>
    </p:spTree>
    <p:extLst>
      <p:ext uri="{BB962C8B-B14F-4D97-AF65-F5344CB8AC3E}">
        <p14:creationId xmlns:p14="http://schemas.microsoft.com/office/powerpoint/2010/main" val="24114756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document/d/1utclLL7S677QuNDKaYwMG6-g_0o_6-oWwQwRlStDfIU/edit?usp=sharin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it.ubc.ca/services/teaching-learning-tools/survey-too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mailto:salihin@mail.ubc.ca"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DD51A-0C2E-5A40-A3F9-7BCD9C31CCC6}"/>
              </a:ext>
            </a:extLst>
          </p:cNvPr>
          <p:cNvSpPr>
            <a:spLocks noGrp="1"/>
          </p:cNvSpPr>
          <p:nvPr>
            <p:ph type="ctrTitle"/>
          </p:nvPr>
        </p:nvSpPr>
        <p:spPr/>
        <p:txBody>
          <a:bodyPr/>
          <a:lstStyle/>
          <a:p>
            <a:r>
              <a:rPr lang="en-US" dirty="0"/>
              <a:t>PPGA 503: Measurement and Data Analysis for Policy</a:t>
            </a:r>
          </a:p>
        </p:txBody>
      </p:sp>
      <p:sp>
        <p:nvSpPr>
          <p:cNvPr id="3" name="Subtitle 2">
            <a:extLst>
              <a:ext uri="{FF2B5EF4-FFF2-40B4-BE49-F238E27FC236}">
                <a16:creationId xmlns:a16="http://schemas.microsoft.com/office/drawing/2014/main" id="{072E6A5A-563A-A045-8887-7753C45E6F15}"/>
              </a:ext>
            </a:extLst>
          </p:cNvPr>
          <p:cNvSpPr>
            <a:spLocks noGrp="1"/>
          </p:cNvSpPr>
          <p:nvPr>
            <p:ph type="subTitle" idx="1"/>
          </p:nvPr>
        </p:nvSpPr>
        <p:spPr/>
        <p:txBody>
          <a:bodyPr/>
          <a:lstStyle/>
          <a:p>
            <a:endParaRPr lang="en-US" dirty="0"/>
          </a:p>
          <a:p>
            <a:r>
              <a:rPr lang="en-US" sz="3600" b="1" dirty="0"/>
              <a:t>Week 2</a:t>
            </a:r>
            <a:r>
              <a:rPr lang="en-US" sz="3600" dirty="0"/>
              <a:t>, September 13</a:t>
            </a:r>
            <a:r>
              <a:rPr lang="en-US" sz="3600" baseline="30000" dirty="0"/>
              <a:t>th</a:t>
            </a:r>
            <a:r>
              <a:rPr lang="en-US" sz="3600" dirty="0"/>
              <a:t>, 2021</a:t>
            </a:r>
          </a:p>
          <a:p>
            <a:r>
              <a:rPr lang="en-US" dirty="0"/>
              <a:t>Lab L02</a:t>
            </a:r>
            <a:r>
              <a:rPr lang="en-US"/>
              <a:t>, Place of Many Trees</a:t>
            </a:r>
            <a:endParaRPr lang="en-US" dirty="0"/>
          </a:p>
        </p:txBody>
      </p:sp>
    </p:spTree>
    <p:extLst>
      <p:ext uri="{BB962C8B-B14F-4D97-AF65-F5344CB8AC3E}">
        <p14:creationId xmlns:p14="http://schemas.microsoft.com/office/powerpoint/2010/main" val="2482381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Exercises</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lstStyle/>
          <a:p>
            <a:pPr marL="0" indent="0">
              <a:buNone/>
            </a:pPr>
            <a:r>
              <a:rPr lang="en-CA" b="1" dirty="0"/>
              <a:t>Claim: Democracy is associated with stronger development</a:t>
            </a:r>
          </a:p>
          <a:p>
            <a:pPr marL="0" indent="0">
              <a:buNone/>
            </a:pPr>
            <a:endParaRPr lang="en-CA" dirty="0"/>
          </a:p>
          <a:p>
            <a:pPr marL="0" indent="0">
              <a:buNone/>
            </a:pPr>
            <a:r>
              <a:rPr lang="en-CA" dirty="0"/>
              <a:t>How do we conceptualise and measure democracy? </a:t>
            </a:r>
          </a:p>
          <a:p>
            <a:pPr marL="0" indent="0">
              <a:buNone/>
            </a:pPr>
            <a:endParaRPr lang="en-CA" dirty="0"/>
          </a:p>
          <a:p>
            <a:pPr marL="0" indent="0">
              <a:buNone/>
            </a:pPr>
            <a:r>
              <a:rPr lang="en-CA" dirty="0"/>
              <a:t>How do we conceptualise and measure development? </a:t>
            </a:r>
          </a:p>
          <a:p>
            <a:pPr marL="0" indent="0">
              <a:buNone/>
            </a:pPr>
            <a:endParaRPr lang="en-CA" dirty="0"/>
          </a:p>
          <a:p>
            <a:pPr marL="0" indent="0">
              <a:buNone/>
            </a:pPr>
            <a:r>
              <a:rPr lang="en-CA" dirty="0"/>
              <a:t>Do we consider absolute values or trends?</a:t>
            </a:r>
            <a:endParaRPr lang="en-US" dirty="0"/>
          </a:p>
        </p:txBody>
      </p:sp>
    </p:spTree>
    <p:extLst>
      <p:ext uri="{BB962C8B-B14F-4D97-AF65-F5344CB8AC3E}">
        <p14:creationId xmlns:p14="http://schemas.microsoft.com/office/powerpoint/2010/main" val="2726150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4760EAE-45DD-8C4E-8604-F39B4C5444B0}"/>
              </a:ext>
            </a:extLst>
          </p:cNvPr>
          <p:cNvPicPr>
            <a:picLocks noChangeAspect="1"/>
          </p:cNvPicPr>
          <p:nvPr/>
        </p:nvPicPr>
        <p:blipFill>
          <a:blip r:embed="rId3"/>
          <a:stretch>
            <a:fillRect/>
          </a:stretch>
        </p:blipFill>
        <p:spPr>
          <a:xfrm>
            <a:off x="1628274" y="97236"/>
            <a:ext cx="8935451" cy="6760764"/>
          </a:xfrm>
          <a:prstGeom prst="rect">
            <a:avLst/>
          </a:prstGeom>
        </p:spPr>
      </p:pic>
    </p:spTree>
    <p:extLst>
      <p:ext uri="{BB962C8B-B14F-4D97-AF65-F5344CB8AC3E}">
        <p14:creationId xmlns:p14="http://schemas.microsoft.com/office/powerpoint/2010/main" val="27676583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Exercises</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normAutofit fontScale="92500" lnSpcReduction="10000"/>
          </a:bodyPr>
          <a:lstStyle/>
          <a:p>
            <a:pPr marL="0" indent="0">
              <a:buNone/>
            </a:pPr>
            <a:r>
              <a:rPr lang="en-CA" b="1" dirty="0"/>
              <a:t>Claim: Better street lights reduce littering.</a:t>
            </a:r>
          </a:p>
          <a:p>
            <a:pPr marL="0" indent="0">
              <a:buNone/>
            </a:pPr>
            <a:endParaRPr lang="en-CA" dirty="0"/>
          </a:p>
          <a:p>
            <a:pPr marL="0" indent="0">
              <a:buNone/>
            </a:pPr>
            <a:r>
              <a:rPr lang="en-CA" dirty="0"/>
              <a:t>How do we measure “better street lights”? </a:t>
            </a:r>
          </a:p>
          <a:p>
            <a:pPr marL="0" indent="0">
              <a:buNone/>
            </a:pPr>
            <a:endParaRPr lang="en-CA" dirty="0"/>
          </a:p>
          <a:p>
            <a:pPr marL="0" indent="0">
              <a:buNone/>
            </a:pPr>
            <a:r>
              <a:rPr lang="en-CA" dirty="0"/>
              <a:t>How do we measure littering? </a:t>
            </a:r>
          </a:p>
          <a:p>
            <a:pPr marL="0" indent="0">
              <a:buNone/>
            </a:pPr>
            <a:endParaRPr lang="en-CA" dirty="0"/>
          </a:p>
          <a:p>
            <a:pPr marL="0" indent="0">
              <a:buNone/>
            </a:pPr>
            <a:r>
              <a:rPr lang="en-CA" dirty="0"/>
              <a:t>What are the potential sources of bias / measurement error?</a:t>
            </a:r>
          </a:p>
          <a:p>
            <a:pPr marL="0" indent="0">
              <a:buNone/>
            </a:pPr>
            <a:endParaRPr lang="en-CA" dirty="0"/>
          </a:p>
          <a:p>
            <a:pPr marL="0" indent="0">
              <a:buNone/>
            </a:pPr>
            <a:r>
              <a:rPr lang="en-CA" b="1" dirty="0"/>
              <a:t>Turn to the two people nearest to you and discuss, then </a:t>
            </a:r>
            <a:r>
              <a:rPr lang="en-CA" b="1" dirty="0">
                <a:hlinkClick r:id="rId3"/>
              </a:rPr>
              <a:t>fill in this google doc </a:t>
            </a:r>
            <a:r>
              <a:rPr lang="en-CA" b="1" dirty="0"/>
              <a:t>with your answers!</a:t>
            </a:r>
          </a:p>
          <a:p>
            <a:pPr marL="0" indent="0">
              <a:buNone/>
            </a:pPr>
            <a:endParaRPr lang="en-CA" dirty="0"/>
          </a:p>
        </p:txBody>
      </p:sp>
    </p:spTree>
    <p:extLst>
      <p:ext uri="{BB962C8B-B14F-4D97-AF65-F5344CB8AC3E}">
        <p14:creationId xmlns:p14="http://schemas.microsoft.com/office/powerpoint/2010/main" val="2943603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Qualtrics</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lstStyle/>
          <a:p>
            <a:pPr marL="0" indent="0">
              <a:buNone/>
            </a:pPr>
            <a:r>
              <a:rPr lang="en-CA" dirty="0">
                <a:hlinkClick r:id="rId3"/>
              </a:rPr>
              <a:t>https://it.ubc.ca/services/teaching-learning-tools/survey-tool</a:t>
            </a:r>
            <a:r>
              <a:rPr lang="en-CA" dirty="0"/>
              <a:t> </a:t>
            </a:r>
          </a:p>
        </p:txBody>
      </p:sp>
    </p:spTree>
    <p:extLst>
      <p:ext uri="{BB962C8B-B14F-4D97-AF65-F5344CB8AC3E}">
        <p14:creationId xmlns:p14="http://schemas.microsoft.com/office/powerpoint/2010/main" val="4162229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73026-0FD0-444A-84C5-B7D2CC04564A}"/>
              </a:ext>
            </a:extLst>
          </p:cNvPr>
          <p:cNvSpPr>
            <a:spLocks noGrp="1"/>
          </p:cNvSpPr>
          <p:nvPr>
            <p:ph type="title"/>
          </p:nvPr>
        </p:nvSpPr>
        <p:spPr/>
        <p:txBody>
          <a:bodyPr/>
          <a:lstStyle/>
          <a:p>
            <a:r>
              <a:rPr lang="en-US" dirty="0"/>
              <a:t>Questions?</a:t>
            </a:r>
          </a:p>
        </p:txBody>
      </p:sp>
      <p:sp>
        <p:nvSpPr>
          <p:cNvPr id="3" name="Text Placeholder 2">
            <a:extLst>
              <a:ext uri="{FF2B5EF4-FFF2-40B4-BE49-F238E27FC236}">
                <a16:creationId xmlns:a16="http://schemas.microsoft.com/office/drawing/2014/main" id="{16F26492-9107-7A46-B6D8-B9BD2AFDA38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34353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A4FA8-32FD-4B41-858C-6587575944A2}"/>
              </a:ext>
            </a:extLst>
          </p:cNvPr>
          <p:cNvSpPr>
            <a:spLocks noGrp="1"/>
          </p:cNvSpPr>
          <p:nvPr>
            <p:ph type="title"/>
          </p:nvPr>
        </p:nvSpPr>
        <p:spPr/>
        <p:txBody>
          <a:bodyPr/>
          <a:lstStyle/>
          <a:p>
            <a:r>
              <a:rPr lang="en-US" dirty="0"/>
              <a:t>Extra slides</a:t>
            </a:r>
          </a:p>
        </p:txBody>
      </p:sp>
      <p:sp>
        <p:nvSpPr>
          <p:cNvPr id="3" name="Text Placeholder 2">
            <a:extLst>
              <a:ext uri="{FF2B5EF4-FFF2-40B4-BE49-F238E27FC236}">
                <a16:creationId xmlns:a16="http://schemas.microsoft.com/office/drawing/2014/main" id="{028E4D85-681E-7647-8D7A-31C2A7F9CBE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531820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Reviewing measurement – Sources of error</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normAutofit/>
          </a:bodyPr>
          <a:lstStyle/>
          <a:p>
            <a:pPr marL="0" indent="0">
              <a:buNone/>
            </a:pPr>
            <a:r>
              <a:rPr lang="en-US" dirty="0"/>
              <a:t>Response options</a:t>
            </a:r>
          </a:p>
          <a:p>
            <a:pPr lvl="1"/>
            <a:r>
              <a:rPr lang="en-US" dirty="0">
                <a:solidFill>
                  <a:schemeClr val="bg2">
                    <a:lumMod val="25000"/>
                  </a:schemeClr>
                </a:solidFill>
              </a:rPr>
              <a:t>Close ended – dichotomous, nominal, ordinal</a:t>
            </a:r>
          </a:p>
          <a:p>
            <a:pPr lvl="1"/>
            <a:r>
              <a:rPr lang="en-US" dirty="0">
                <a:solidFill>
                  <a:schemeClr val="bg2">
                    <a:lumMod val="25000"/>
                  </a:schemeClr>
                </a:solidFill>
              </a:rPr>
              <a:t>Have a precise enough range of response options</a:t>
            </a:r>
          </a:p>
          <a:p>
            <a:pPr lvl="1"/>
            <a:r>
              <a:rPr lang="en-US" dirty="0">
                <a:solidFill>
                  <a:schemeClr val="bg2">
                    <a:lumMod val="25000"/>
                  </a:schemeClr>
                </a:solidFill>
              </a:rPr>
              <a:t>Anchor responses based on certain values, not on internal subjective scale</a:t>
            </a:r>
          </a:p>
          <a:p>
            <a:pPr lvl="1"/>
            <a:r>
              <a:rPr lang="en-US" dirty="0">
                <a:solidFill>
                  <a:schemeClr val="bg2">
                    <a:lumMod val="25000"/>
                  </a:schemeClr>
                </a:solidFill>
              </a:rPr>
              <a:t>Don’t know response, or not applicable (NA)</a:t>
            </a:r>
          </a:p>
          <a:p>
            <a:pPr lvl="1"/>
            <a:r>
              <a:rPr lang="en-US" dirty="0">
                <a:solidFill>
                  <a:schemeClr val="bg2">
                    <a:lumMod val="25000"/>
                  </a:schemeClr>
                </a:solidFill>
              </a:rPr>
              <a:t>Avoid double-barreled questions</a:t>
            </a:r>
          </a:p>
          <a:p>
            <a:pPr lvl="1"/>
            <a:r>
              <a:rPr lang="en-US" dirty="0">
                <a:solidFill>
                  <a:schemeClr val="bg2">
                    <a:lumMod val="25000"/>
                  </a:schemeClr>
                </a:solidFill>
              </a:rPr>
              <a:t>Open ended responses!</a:t>
            </a:r>
          </a:p>
          <a:p>
            <a:pPr marL="0" indent="0">
              <a:buNone/>
            </a:pPr>
            <a:endParaRPr lang="en-US" dirty="0"/>
          </a:p>
          <a:p>
            <a:pPr marL="0" indent="0">
              <a:buNone/>
            </a:pPr>
            <a:endParaRPr lang="en-US" dirty="0"/>
          </a:p>
          <a:p>
            <a:pPr marL="0" indent="0">
              <a:buNone/>
            </a:pPr>
            <a:endParaRPr lang="en-US" dirty="0"/>
          </a:p>
          <a:p>
            <a:pPr marL="457200" lvl="1" indent="0">
              <a:buNone/>
            </a:pPr>
            <a:endParaRPr lang="en-US" dirty="0"/>
          </a:p>
        </p:txBody>
      </p:sp>
    </p:spTree>
    <p:extLst>
      <p:ext uri="{BB962C8B-B14F-4D97-AF65-F5344CB8AC3E}">
        <p14:creationId xmlns:p14="http://schemas.microsoft.com/office/powerpoint/2010/main" val="3563375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CE11E0-2A71-9543-90BD-F0E3A8CC1A9A}"/>
              </a:ext>
            </a:extLst>
          </p:cNvPr>
          <p:cNvPicPr>
            <a:picLocks noChangeAspect="1"/>
          </p:cNvPicPr>
          <p:nvPr/>
        </p:nvPicPr>
        <p:blipFill>
          <a:blip r:embed="rId3"/>
          <a:stretch>
            <a:fillRect/>
          </a:stretch>
        </p:blipFill>
        <p:spPr>
          <a:xfrm>
            <a:off x="2974975" y="450180"/>
            <a:ext cx="6242050" cy="5957640"/>
          </a:xfrm>
          <a:prstGeom prst="rect">
            <a:avLst/>
          </a:prstGeom>
        </p:spPr>
      </p:pic>
    </p:spTree>
    <p:extLst>
      <p:ext uri="{BB962C8B-B14F-4D97-AF65-F5344CB8AC3E}">
        <p14:creationId xmlns:p14="http://schemas.microsoft.com/office/powerpoint/2010/main" val="3429510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16D7E-C302-2F45-A889-AD69817732E8}"/>
              </a:ext>
            </a:extLst>
          </p:cNvPr>
          <p:cNvSpPr>
            <a:spLocks noGrp="1"/>
          </p:cNvSpPr>
          <p:nvPr>
            <p:ph type="title"/>
          </p:nvPr>
        </p:nvSpPr>
        <p:spPr/>
        <p:txBody>
          <a:bodyPr/>
          <a:lstStyle/>
          <a:p>
            <a:r>
              <a:rPr lang="en-US" dirty="0"/>
              <a:t>Outline for today’s lab session</a:t>
            </a:r>
          </a:p>
        </p:txBody>
      </p:sp>
      <p:sp>
        <p:nvSpPr>
          <p:cNvPr id="3" name="Content Placeholder 2">
            <a:extLst>
              <a:ext uri="{FF2B5EF4-FFF2-40B4-BE49-F238E27FC236}">
                <a16:creationId xmlns:a16="http://schemas.microsoft.com/office/drawing/2014/main" id="{295A6E5E-6270-774B-ABF6-E33E956E2D04}"/>
              </a:ext>
            </a:extLst>
          </p:cNvPr>
          <p:cNvSpPr>
            <a:spLocks noGrp="1"/>
          </p:cNvSpPr>
          <p:nvPr>
            <p:ph idx="1"/>
          </p:nvPr>
        </p:nvSpPr>
        <p:spPr/>
        <p:txBody>
          <a:bodyPr/>
          <a:lstStyle/>
          <a:p>
            <a:r>
              <a:rPr lang="en-US" dirty="0"/>
              <a:t>Introductions</a:t>
            </a:r>
          </a:p>
          <a:p>
            <a:r>
              <a:rPr lang="en-US" dirty="0"/>
              <a:t>Assignment 1</a:t>
            </a:r>
          </a:p>
          <a:p>
            <a:r>
              <a:rPr lang="en-US" dirty="0"/>
              <a:t>Reviewing measurement – linking to Assignment 1 (Friday)</a:t>
            </a:r>
          </a:p>
          <a:p>
            <a:r>
              <a:rPr lang="en-US" dirty="0"/>
              <a:t>Exercises!!!</a:t>
            </a:r>
          </a:p>
          <a:p>
            <a:r>
              <a:rPr lang="en-US" dirty="0"/>
              <a:t>Qualtrics</a:t>
            </a:r>
          </a:p>
          <a:p>
            <a:r>
              <a:rPr lang="en-US" dirty="0"/>
              <a:t>Open Q&amp;A</a:t>
            </a:r>
          </a:p>
          <a:p>
            <a:endParaRPr lang="en-US" dirty="0"/>
          </a:p>
          <a:p>
            <a:endParaRPr lang="en-US" dirty="0"/>
          </a:p>
        </p:txBody>
      </p:sp>
    </p:spTree>
    <p:extLst>
      <p:ext uri="{BB962C8B-B14F-4D97-AF65-F5344CB8AC3E}">
        <p14:creationId xmlns:p14="http://schemas.microsoft.com/office/powerpoint/2010/main" val="31449914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1405B-7D13-574C-AA67-841748B4AE31}"/>
              </a:ext>
            </a:extLst>
          </p:cNvPr>
          <p:cNvSpPr>
            <a:spLocks noGrp="1"/>
          </p:cNvSpPr>
          <p:nvPr>
            <p:ph type="title"/>
          </p:nvPr>
        </p:nvSpPr>
        <p:spPr/>
        <p:txBody>
          <a:bodyPr/>
          <a:lstStyle/>
          <a:p>
            <a:r>
              <a:rPr lang="en-US" dirty="0"/>
              <a:t>Introductions</a:t>
            </a:r>
          </a:p>
        </p:txBody>
      </p:sp>
      <p:sp>
        <p:nvSpPr>
          <p:cNvPr id="3" name="Content Placeholder 2">
            <a:extLst>
              <a:ext uri="{FF2B5EF4-FFF2-40B4-BE49-F238E27FC236}">
                <a16:creationId xmlns:a16="http://schemas.microsoft.com/office/drawing/2014/main" id="{D9DACE70-588A-2F40-8E2A-AADE8507351A}"/>
              </a:ext>
            </a:extLst>
          </p:cNvPr>
          <p:cNvSpPr>
            <a:spLocks noGrp="1"/>
          </p:cNvSpPr>
          <p:nvPr>
            <p:ph idx="1"/>
          </p:nvPr>
        </p:nvSpPr>
        <p:spPr/>
        <p:txBody>
          <a:bodyPr/>
          <a:lstStyle/>
          <a:p>
            <a:r>
              <a:rPr lang="en-US" dirty="0"/>
              <a:t>Mohamed Salihin Subhan – Please call me Salihin!</a:t>
            </a:r>
          </a:p>
          <a:p>
            <a:pPr lvl="1"/>
            <a:r>
              <a:rPr lang="en-US" dirty="0">
                <a:solidFill>
                  <a:schemeClr val="bg2">
                    <a:lumMod val="25000"/>
                  </a:schemeClr>
                </a:solidFill>
              </a:rPr>
              <a:t>3</a:t>
            </a:r>
            <a:r>
              <a:rPr lang="en-US" baseline="30000" dirty="0">
                <a:solidFill>
                  <a:schemeClr val="bg2">
                    <a:lumMod val="25000"/>
                  </a:schemeClr>
                </a:solidFill>
              </a:rPr>
              <a:t>rd</a:t>
            </a:r>
            <a:r>
              <a:rPr lang="en-US" dirty="0">
                <a:solidFill>
                  <a:schemeClr val="bg2">
                    <a:lumMod val="25000"/>
                  </a:schemeClr>
                </a:solidFill>
              </a:rPr>
              <a:t> year PhD student in the political science department</a:t>
            </a:r>
          </a:p>
          <a:p>
            <a:pPr lvl="1"/>
            <a:r>
              <a:rPr lang="en-US" dirty="0">
                <a:solidFill>
                  <a:schemeClr val="bg2">
                    <a:lumMod val="25000"/>
                  </a:schemeClr>
                </a:solidFill>
              </a:rPr>
              <a:t>2</a:t>
            </a:r>
            <a:r>
              <a:rPr lang="en-US" baseline="30000" dirty="0">
                <a:solidFill>
                  <a:schemeClr val="bg2">
                    <a:lumMod val="25000"/>
                  </a:schemeClr>
                </a:solidFill>
              </a:rPr>
              <a:t>nd</a:t>
            </a:r>
            <a:r>
              <a:rPr lang="en-US" dirty="0">
                <a:solidFill>
                  <a:schemeClr val="bg2">
                    <a:lumMod val="25000"/>
                  </a:schemeClr>
                </a:solidFill>
              </a:rPr>
              <a:t> time teaching this course</a:t>
            </a:r>
          </a:p>
          <a:p>
            <a:pPr lvl="1"/>
            <a:r>
              <a:rPr lang="en-US" dirty="0">
                <a:solidFill>
                  <a:schemeClr val="bg2">
                    <a:lumMod val="25000"/>
                  </a:schemeClr>
                </a:solidFill>
              </a:rPr>
              <a:t>1</a:t>
            </a:r>
            <a:r>
              <a:rPr lang="en-US" baseline="30000" dirty="0">
                <a:solidFill>
                  <a:schemeClr val="bg2">
                    <a:lumMod val="25000"/>
                  </a:schemeClr>
                </a:solidFill>
              </a:rPr>
              <a:t>st</a:t>
            </a:r>
            <a:r>
              <a:rPr lang="en-US" dirty="0">
                <a:solidFill>
                  <a:schemeClr val="bg2">
                    <a:lumMod val="25000"/>
                  </a:schemeClr>
                </a:solidFill>
              </a:rPr>
              <a:t> time teaching this course in person</a:t>
            </a:r>
          </a:p>
          <a:p>
            <a:r>
              <a:rPr lang="en-US" dirty="0"/>
              <a:t>Quick round of self-introductions</a:t>
            </a:r>
          </a:p>
          <a:p>
            <a:pPr lvl="1"/>
            <a:r>
              <a:rPr lang="en-US" dirty="0">
                <a:solidFill>
                  <a:schemeClr val="bg2">
                    <a:lumMod val="25000"/>
                  </a:schemeClr>
                </a:solidFill>
              </a:rPr>
              <a:t>Preferred name</a:t>
            </a:r>
          </a:p>
          <a:p>
            <a:pPr lvl="1"/>
            <a:r>
              <a:rPr lang="en-US" dirty="0">
                <a:solidFill>
                  <a:schemeClr val="bg2">
                    <a:lumMod val="25000"/>
                  </a:schemeClr>
                </a:solidFill>
              </a:rPr>
              <a:t>What would you like to get out of this course and why?</a:t>
            </a:r>
          </a:p>
          <a:p>
            <a:r>
              <a:rPr lang="en-US" dirty="0"/>
              <a:t>Office Hours!</a:t>
            </a:r>
          </a:p>
          <a:p>
            <a:pPr lvl="1"/>
            <a:r>
              <a:rPr lang="en-US" dirty="0">
                <a:solidFill>
                  <a:schemeClr val="bg2">
                    <a:lumMod val="25000"/>
                  </a:schemeClr>
                </a:solidFill>
              </a:rPr>
              <a:t>Day and time</a:t>
            </a:r>
          </a:p>
        </p:txBody>
      </p:sp>
    </p:spTree>
    <p:extLst>
      <p:ext uri="{BB962C8B-B14F-4D97-AF65-F5344CB8AC3E}">
        <p14:creationId xmlns:p14="http://schemas.microsoft.com/office/powerpoint/2010/main" val="2694205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1405B-7D13-574C-AA67-841748B4AE31}"/>
              </a:ext>
            </a:extLst>
          </p:cNvPr>
          <p:cNvSpPr>
            <a:spLocks noGrp="1"/>
          </p:cNvSpPr>
          <p:nvPr>
            <p:ph type="title"/>
          </p:nvPr>
        </p:nvSpPr>
        <p:spPr/>
        <p:txBody>
          <a:bodyPr/>
          <a:lstStyle/>
          <a:p>
            <a:r>
              <a:rPr lang="en-US" dirty="0"/>
              <a:t>Introductions</a:t>
            </a:r>
          </a:p>
        </p:txBody>
      </p:sp>
      <p:sp>
        <p:nvSpPr>
          <p:cNvPr id="3" name="Content Placeholder 2">
            <a:extLst>
              <a:ext uri="{FF2B5EF4-FFF2-40B4-BE49-F238E27FC236}">
                <a16:creationId xmlns:a16="http://schemas.microsoft.com/office/drawing/2014/main" id="{D9DACE70-588A-2F40-8E2A-AADE8507351A}"/>
              </a:ext>
            </a:extLst>
          </p:cNvPr>
          <p:cNvSpPr>
            <a:spLocks noGrp="1"/>
          </p:cNvSpPr>
          <p:nvPr>
            <p:ph idx="1"/>
          </p:nvPr>
        </p:nvSpPr>
        <p:spPr/>
        <p:txBody>
          <a:bodyPr/>
          <a:lstStyle/>
          <a:p>
            <a:r>
              <a:rPr lang="en-US" dirty="0"/>
              <a:t>Expectations</a:t>
            </a:r>
          </a:p>
          <a:p>
            <a:pPr lvl="1"/>
            <a:r>
              <a:rPr lang="en-US" dirty="0">
                <a:solidFill>
                  <a:schemeClr val="bg2">
                    <a:lumMod val="25000"/>
                  </a:schemeClr>
                </a:solidFill>
              </a:rPr>
              <a:t>There are no questions too basic or elementary – about course or topic</a:t>
            </a:r>
          </a:p>
          <a:p>
            <a:pPr lvl="1"/>
            <a:r>
              <a:rPr lang="en-US" dirty="0">
                <a:solidFill>
                  <a:schemeClr val="bg2">
                    <a:lumMod val="25000"/>
                  </a:schemeClr>
                </a:solidFill>
              </a:rPr>
              <a:t>As much hands-on time and discussion as possible</a:t>
            </a:r>
          </a:p>
          <a:p>
            <a:pPr lvl="1"/>
            <a:r>
              <a:rPr lang="en-US" dirty="0">
                <a:solidFill>
                  <a:schemeClr val="bg2">
                    <a:lumMod val="25000"/>
                  </a:schemeClr>
                </a:solidFill>
              </a:rPr>
              <a:t>Will try to reserve some time near the end for open Q&amp;A</a:t>
            </a:r>
          </a:p>
          <a:p>
            <a:r>
              <a:rPr lang="en-US" dirty="0"/>
              <a:t>Logistics</a:t>
            </a:r>
          </a:p>
          <a:p>
            <a:pPr lvl="1"/>
            <a:r>
              <a:rPr lang="en-US" dirty="0">
                <a:solidFill>
                  <a:schemeClr val="bg2">
                    <a:lumMod val="25000"/>
                  </a:schemeClr>
                </a:solidFill>
              </a:rPr>
              <a:t>Contact me via Canvas or email if you have any questions or issues at </a:t>
            </a:r>
            <a:r>
              <a:rPr lang="en-US" dirty="0">
                <a:solidFill>
                  <a:schemeClr val="bg2">
                    <a:lumMod val="25000"/>
                  </a:schemeClr>
                </a:solidFill>
                <a:hlinkClick r:id="rId2"/>
              </a:rPr>
              <a:t>salihin@mail.ubc.ca</a:t>
            </a:r>
            <a:r>
              <a:rPr lang="en-US" dirty="0">
                <a:solidFill>
                  <a:schemeClr val="bg2">
                    <a:lumMod val="25000"/>
                  </a:schemeClr>
                </a:solidFill>
              </a:rPr>
              <a:t> </a:t>
            </a:r>
          </a:p>
          <a:p>
            <a:pPr lvl="1"/>
            <a:r>
              <a:rPr lang="en-US" dirty="0">
                <a:solidFill>
                  <a:schemeClr val="bg2">
                    <a:lumMod val="25000"/>
                  </a:schemeClr>
                </a:solidFill>
              </a:rPr>
              <a:t>Slides will be up latest by the morning of the lab session (Thursday morning) – download them and follow along!</a:t>
            </a:r>
          </a:p>
        </p:txBody>
      </p:sp>
    </p:spTree>
    <p:extLst>
      <p:ext uri="{BB962C8B-B14F-4D97-AF65-F5344CB8AC3E}">
        <p14:creationId xmlns:p14="http://schemas.microsoft.com/office/powerpoint/2010/main" val="3739364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Homework 1</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normAutofit/>
          </a:bodyPr>
          <a:lstStyle/>
          <a:p>
            <a:pPr marL="0" indent="0">
              <a:buNone/>
            </a:pPr>
            <a:r>
              <a:rPr lang="en-US" dirty="0"/>
              <a:t>Overall assignment prompt: </a:t>
            </a:r>
          </a:p>
          <a:p>
            <a:pPr marL="0" indent="0">
              <a:buNone/>
            </a:pPr>
            <a:r>
              <a:rPr lang="en-US" sz="2400" dirty="0"/>
              <a:t>The SPPGA director wants to be briefed on the quantitative methods skills of the incoming MPPGA cohort. It is your job to determine what information is relevant, to collect appropriate data, analyze it, and write an accessible but comprehensive two-page memo answering the question.</a:t>
            </a:r>
          </a:p>
          <a:p>
            <a:pPr marL="0" indent="0">
              <a:buNone/>
            </a:pPr>
            <a:endParaRPr lang="en-US" dirty="0"/>
          </a:p>
          <a:p>
            <a:pPr marL="0" indent="0">
              <a:buNone/>
            </a:pPr>
            <a:r>
              <a:rPr lang="en-US" dirty="0"/>
              <a:t>Friday (Sept 17) by 11:59 pm: </a:t>
            </a:r>
          </a:p>
          <a:p>
            <a:pPr marL="0" indent="0">
              <a:buNone/>
            </a:pPr>
            <a:r>
              <a:rPr lang="en-US" sz="2400" dirty="0"/>
              <a:t>Design a survey to collect relevant data, activate your survey in Qualtrics and share the link via the discussion board. Survey should take a maximum of seven minutes to complete.</a:t>
            </a:r>
          </a:p>
        </p:txBody>
      </p:sp>
    </p:spTree>
    <p:extLst>
      <p:ext uri="{BB962C8B-B14F-4D97-AF65-F5344CB8AC3E}">
        <p14:creationId xmlns:p14="http://schemas.microsoft.com/office/powerpoint/2010/main" val="5198980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Reviewing measurement</a:t>
            </a:r>
          </a:p>
        </p:txBody>
      </p:sp>
      <p:sp>
        <p:nvSpPr>
          <p:cNvPr id="4" name="Right Arrow 3">
            <a:extLst>
              <a:ext uri="{FF2B5EF4-FFF2-40B4-BE49-F238E27FC236}">
                <a16:creationId xmlns:a16="http://schemas.microsoft.com/office/drawing/2014/main" id="{98E78677-54E2-084D-BBCB-099ACE563324}"/>
              </a:ext>
            </a:extLst>
          </p:cNvPr>
          <p:cNvSpPr/>
          <p:nvPr/>
        </p:nvSpPr>
        <p:spPr>
          <a:xfrm>
            <a:off x="4357435" y="1970003"/>
            <a:ext cx="4557964" cy="28073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Operationalisation</a:t>
            </a:r>
            <a:endParaRPr lang="en-US" sz="3200" b="1" dirty="0"/>
          </a:p>
        </p:txBody>
      </p:sp>
      <p:sp>
        <p:nvSpPr>
          <p:cNvPr id="5" name="TextBox 4">
            <a:extLst>
              <a:ext uri="{FF2B5EF4-FFF2-40B4-BE49-F238E27FC236}">
                <a16:creationId xmlns:a16="http://schemas.microsoft.com/office/drawing/2014/main" id="{9464F38B-3034-314C-848E-77A97BC8314C}"/>
              </a:ext>
            </a:extLst>
          </p:cNvPr>
          <p:cNvSpPr txBox="1"/>
          <p:nvPr/>
        </p:nvSpPr>
        <p:spPr>
          <a:xfrm>
            <a:off x="160420" y="2773526"/>
            <a:ext cx="4062662" cy="1200329"/>
          </a:xfrm>
          <a:prstGeom prst="rect">
            <a:avLst/>
          </a:prstGeom>
          <a:noFill/>
        </p:spPr>
        <p:txBody>
          <a:bodyPr wrap="square" rtlCol="0">
            <a:spAutoFit/>
          </a:bodyPr>
          <a:lstStyle/>
          <a:p>
            <a:pPr algn="ctr"/>
            <a:r>
              <a:rPr lang="en-US" sz="3600" dirty="0"/>
              <a:t>Concept/</a:t>
            </a:r>
          </a:p>
          <a:p>
            <a:pPr algn="ctr"/>
            <a:r>
              <a:rPr lang="en-US" sz="3600" dirty="0"/>
              <a:t>Conceptualisation</a:t>
            </a:r>
          </a:p>
        </p:txBody>
      </p:sp>
      <p:sp>
        <p:nvSpPr>
          <p:cNvPr id="6" name="TextBox 5">
            <a:extLst>
              <a:ext uri="{FF2B5EF4-FFF2-40B4-BE49-F238E27FC236}">
                <a16:creationId xmlns:a16="http://schemas.microsoft.com/office/drawing/2014/main" id="{64A9C50D-4AF9-0642-84FB-69882DCDDB1A}"/>
              </a:ext>
            </a:extLst>
          </p:cNvPr>
          <p:cNvSpPr txBox="1"/>
          <p:nvPr/>
        </p:nvSpPr>
        <p:spPr>
          <a:xfrm>
            <a:off x="8915399" y="3019749"/>
            <a:ext cx="2759242" cy="707886"/>
          </a:xfrm>
          <a:prstGeom prst="rect">
            <a:avLst/>
          </a:prstGeom>
          <a:noFill/>
        </p:spPr>
        <p:txBody>
          <a:bodyPr wrap="square" rtlCol="0">
            <a:spAutoFit/>
          </a:bodyPr>
          <a:lstStyle/>
          <a:p>
            <a:pPr algn="ctr"/>
            <a:r>
              <a:rPr lang="en-US" sz="4000" dirty="0"/>
              <a:t>Measure</a:t>
            </a:r>
          </a:p>
        </p:txBody>
      </p:sp>
      <p:sp>
        <p:nvSpPr>
          <p:cNvPr id="8" name="TextBox 7">
            <a:extLst>
              <a:ext uri="{FF2B5EF4-FFF2-40B4-BE49-F238E27FC236}">
                <a16:creationId xmlns:a16="http://schemas.microsoft.com/office/drawing/2014/main" id="{F7FC9405-DD0C-314E-BA63-4A13C684A3D7}"/>
              </a:ext>
            </a:extLst>
          </p:cNvPr>
          <p:cNvSpPr txBox="1"/>
          <p:nvPr/>
        </p:nvSpPr>
        <p:spPr>
          <a:xfrm>
            <a:off x="484937" y="5725283"/>
            <a:ext cx="6151480" cy="523220"/>
          </a:xfrm>
          <a:prstGeom prst="rect">
            <a:avLst/>
          </a:prstGeom>
          <a:noFill/>
        </p:spPr>
        <p:txBody>
          <a:bodyPr wrap="square" rtlCol="0">
            <a:spAutoFit/>
          </a:bodyPr>
          <a:lstStyle/>
          <a:p>
            <a:pPr algn="ctr"/>
            <a:r>
              <a:rPr lang="en-US" sz="2800" dirty="0"/>
              <a:t>Attribute 1       Attribute 2       Attribute 3</a:t>
            </a:r>
            <a:endParaRPr lang="en-US" dirty="0"/>
          </a:p>
        </p:txBody>
      </p:sp>
      <p:cxnSp>
        <p:nvCxnSpPr>
          <p:cNvPr id="10" name="Straight Arrow Connector 9">
            <a:extLst>
              <a:ext uri="{FF2B5EF4-FFF2-40B4-BE49-F238E27FC236}">
                <a16:creationId xmlns:a16="http://schemas.microsoft.com/office/drawing/2014/main" id="{47E8D288-5110-5043-B298-8B38BC89BA6C}"/>
              </a:ext>
            </a:extLst>
          </p:cNvPr>
          <p:cNvCxnSpPr>
            <a:stCxn id="5" idx="2"/>
          </p:cNvCxnSpPr>
          <p:nvPr/>
        </p:nvCxnSpPr>
        <p:spPr>
          <a:xfrm flipH="1">
            <a:off x="1384300" y="3973855"/>
            <a:ext cx="807451" cy="164347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029B416-519A-2B4E-9186-BC77364D74CC}"/>
              </a:ext>
            </a:extLst>
          </p:cNvPr>
          <p:cNvCxnSpPr>
            <a:cxnSpLocks/>
            <a:stCxn id="5" idx="2"/>
          </p:cNvCxnSpPr>
          <p:nvPr/>
        </p:nvCxnSpPr>
        <p:spPr>
          <a:xfrm>
            <a:off x="2191751" y="3973855"/>
            <a:ext cx="1368926" cy="164347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7D94D80-5F84-7144-99FC-E62FA0517FB0}"/>
              </a:ext>
            </a:extLst>
          </p:cNvPr>
          <p:cNvCxnSpPr>
            <a:cxnSpLocks/>
            <a:stCxn id="5" idx="2"/>
          </p:cNvCxnSpPr>
          <p:nvPr/>
        </p:nvCxnSpPr>
        <p:spPr>
          <a:xfrm>
            <a:off x="2191751" y="3973855"/>
            <a:ext cx="3332749" cy="164347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0502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Reviewing measurement</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lstStyle/>
          <a:p>
            <a:pPr marL="0" indent="0">
              <a:buNone/>
            </a:pPr>
            <a:r>
              <a:rPr lang="en-US" b="1" u="sng" dirty="0"/>
              <a:t>Concept</a:t>
            </a:r>
            <a:r>
              <a:rPr lang="en-US" dirty="0"/>
              <a:t>: Mental category that captures the meaning of objects, events, or ideas</a:t>
            </a:r>
          </a:p>
          <a:p>
            <a:pPr lvl="1"/>
            <a:r>
              <a:rPr lang="en-US" dirty="0">
                <a:solidFill>
                  <a:schemeClr val="bg2">
                    <a:lumMod val="25000"/>
                  </a:schemeClr>
                </a:solidFill>
              </a:rPr>
              <a:t>Cannot be observed – exists in our heads, intangible</a:t>
            </a:r>
          </a:p>
          <a:p>
            <a:pPr marL="0" indent="0">
              <a:buNone/>
            </a:pPr>
            <a:endParaRPr lang="en-US" dirty="0"/>
          </a:p>
          <a:p>
            <a:pPr marL="0" indent="0">
              <a:buNone/>
            </a:pPr>
            <a:r>
              <a:rPr lang="en-US" b="1" u="sng" dirty="0"/>
              <a:t>Measure</a:t>
            </a:r>
            <a:r>
              <a:rPr lang="en-US" dirty="0"/>
              <a:t>: A way to gather information about the concept</a:t>
            </a:r>
          </a:p>
          <a:p>
            <a:pPr marL="0" indent="0">
              <a:buNone/>
            </a:pPr>
            <a:endParaRPr lang="en-US" dirty="0"/>
          </a:p>
          <a:p>
            <a:pPr marL="0" indent="0">
              <a:buNone/>
            </a:pPr>
            <a:r>
              <a:rPr lang="en-US" b="1" u="sng" dirty="0"/>
              <a:t>Operationalisation</a:t>
            </a:r>
            <a:r>
              <a:rPr lang="en-US" dirty="0"/>
              <a:t>: Process of turning a concept into a measure</a:t>
            </a:r>
          </a:p>
          <a:p>
            <a:pPr lvl="1"/>
            <a:r>
              <a:rPr lang="en-US" dirty="0">
                <a:solidFill>
                  <a:schemeClr val="bg2">
                    <a:lumMod val="25000"/>
                  </a:schemeClr>
                </a:solidFill>
              </a:rPr>
              <a:t>“To operationalise a concept”</a:t>
            </a:r>
          </a:p>
          <a:p>
            <a:pPr lvl="1"/>
            <a:r>
              <a:rPr lang="en-US" dirty="0">
                <a:solidFill>
                  <a:schemeClr val="bg2">
                    <a:lumMod val="25000"/>
                  </a:schemeClr>
                </a:solidFill>
              </a:rPr>
              <a:t>How well does the measure capture the concept?</a:t>
            </a:r>
          </a:p>
        </p:txBody>
      </p:sp>
    </p:spTree>
    <p:extLst>
      <p:ext uri="{BB962C8B-B14F-4D97-AF65-F5344CB8AC3E}">
        <p14:creationId xmlns:p14="http://schemas.microsoft.com/office/powerpoint/2010/main" val="2882984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Reviewing measurement – Evaluation</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normAutofit lnSpcReduction="10000"/>
          </a:bodyPr>
          <a:lstStyle/>
          <a:p>
            <a:pPr marL="0" indent="0">
              <a:buNone/>
            </a:pPr>
            <a:r>
              <a:rPr lang="en-US" b="1" u="sng" dirty="0"/>
              <a:t>Validity</a:t>
            </a:r>
            <a:r>
              <a:rPr lang="en-US" dirty="0"/>
              <a:t>: Extent to which the measure corresponds to the concept it was meant to reflect, “accuracy”</a:t>
            </a:r>
          </a:p>
          <a:p>
            <a:pPr lvl="1"/>
            <a:r>
              <a:rPr lang="en-US" dirty="0">
                <a:solidFill>
                  <a:schemeClr val="bg2">
                    <a:lumMod val="25000"/>
                  </a:schemeClr>
                </a:solidFill>
              </a:rPr>
              <a:t>Attributes – capturing different aspects of a concept </a:t>
            </a:r>
          </a:p>
          <a:p>
            <a:pPr lvl="1"/>
            <a:r>
              <a:rPr lang="en-US" dirty="0">
                <a:solidFill>
                  <a:schemeClr val="bg2">
                    <a:lumMod val="25000"/>
                  </a:schemeClr>
                </a:solidFill>
              </a:rPr>
              <a:t>Aggregation – combining attributes into a single measure of the concept</a:t>
            </a:r>
          </a:p>
          <a:p>
            <a:pPr lvl="1"/>
            <a:r>
              <a:rPr lang="en-US" dirty="0">
                <a:solidFill>
                  <a:schemeClr val="bg2">
                    <a:lumMod val="25000"/>
                  </a:schemeClr>
                </a:solidFill>
              </a:rPr>
              <a:t>Levels of measurement – nominal, ordinal, interval</a:t>
            </a:r>
          </a:p>
          <a:p>
            <a:pPr marL="0" indent="0">
              <a:buNone/>
            </a:pPr>
            <a:endParaRPr lang="en-US" b="1" u="sng" dirty="0"/>
          </a:p>
          <a:p>
            <a:pPr marL="0" indent="0">
              <a:buNone/>
            </a:pPr>
            <a:r>
              <a:rPr lang="en-US" b="1" u="sng" dirty="0"/>
              <a:t>Reliability</a:t>
            </a:r>
            <a:r>
              <a:rPr lang="en-US" dirty="0"/>
              <a:t>: repeatability and consistency in producing the same score for a given case when measurement is applied again and again</a:t>
            </a:r>
          </a:p>
          <a:p>
            <a:pPr lvl="1"/>
            <a:r>
              <a:rPr lang="en-US" dirty="0">
                <a:solidFill>
                  <a:schemeClr val="bg2">
                    <a:lumMod val="25000"/>
                  </a:schemeClr>
                </a:solidFill>
              </a:rPr>
              <a:t>Reliable =! Valid</a:t>
            </a:r>
          </a:p>
          <a:p>
            <a:pPr lvl="1"/>
            <a:r>
              <a:rPr lang="en-US" dirty="0">
                <a:solidFill>
                  <a:schemeClr val="bg2">
                    <a:lumMod val="25000"/>
                  </a:schemeClr>
                </a:solidFill>
              </a:rPr>
              <a:t>Reliability varies with the extent to which a measure relies on observable facts or subjective judgement</a:t>
            </a:r>
          </a:p>
        </p:txBody>
      </p:sp>
    </p:spTree>
    <p:extLst>
      <p:ext uri="{BB962C8B-B14F-4D97-AF65-F5344CB8AC3E}">
        <p14:creationId xmlns:p14="http://schemas.microsoft.com/office/powerpoint/2010/main" val="401516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Reviewing measurement – Sources of error</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normAutofit fontScale="92500" lnSpcReduction="20000"/>
          </a:bodyPr>
          <a:lstStyle/>
          <a:p>
            <a:pPr marL="0" indent="0">
              <a:buNone/>
            </a:pPr>
            <a:r>
              <a:rPr lang="en-US" dirty="0"/>
              <a:t>Random error</a:t>
            </a:r>
          </a:p>
          <a:p>
            <a:pPr lvl="1"/>
            <a:r>
              <a:rPr lang="en-US" dirty="0">
                <a:solidFill>
                  <a:schemeClr val="bg2">
                    <a:lumMod val="25000"/>
                  </a:schemeClr>
                </a:solidFill>
              </a:rPr>
              <a:t>Unpredictable, effect varies in magnitude and direction</a:t>
            </a:r>
          </a:p>
          <a:p>
            <a:pPr lvl="1"/>
            <a:r>
              <a:rPr lang="en-US" dirty="0">
                <a:solidFill>
                  <a:schemeClr val="bg2">
                    <a:lumMod val="25000"/>
                  </a:schemeClr>
                </a:solidFill>
              </a:rPr>
              <a:t>Will average out across observations</a:t>
            </a:r>
          </a:p>
          <a:p>
            <a:pPr marL="0" indent="0">
              <a:buNone/>
            </a:pPr>
            <a:r>
              <a:rPr lang="en-US" dirty="0"/>
              <a:t>Systematic error</a:t>
            </a:r>
          </a:p>
          <a:p>
            <a:pPr lvl="1"/>
            <a:r>
              <a:rPr lang="en-US" dirty="0">
                <a:solidFill>
                  <a:schemeClr val="bg2">
                    <a:lumMod val="25000"/>
                  </a:schemeClr>
                </a:solidFill>
              </a:rPr>
              <a:t>Predictable, consistent effect</a:t>
            </a:r>
          </a:p>
          <a:p>
            <a:pPr marL="0" indent="0">
              <a:buNone/>
            </a:pPr>
            <a:r>
              <a:rPr lang="en-US" dirty="0"/>
              <a:t>Factual or behavioural questions</a:t>
            </a:r>
          </a:p>
          <a:p>
            <a:pPr lvl="1"/>
            <a:r>
              <a:rPr lang="en-US" dirty="0">
                <a:solidFill>
                  <a:schemeClr val="bg2">
                    <a:lumMod val="25000"/>
                  </a:schemeClr>
                </a:solidFill>
              </a:rPr>
              <a:t>Vague and imprecise language – 1) jump high vs 2) jump 1 meter high</a:t>
            </a:r>
          </a:p>
          <a:p>
            <a:pPr lvl="1"/>
            <a:r>
              <a:rPr lang="en-US" dirty="0">
                <a:solidFill>
                  <a:schemeClr val="bg2">
                    <a:lumMod val="25000"/>
                  </a:schemeClr>
                </a:solidFill>
              </a:rPr>
              <a:t>Misremember events, recall the wrong information</a:t>
            </a:r>
          </a:p>
          <a:p>
            <a:pPr lvl="1"/>
            <a:r>
              <a:rPr lang="en-US" dirty="0">
                <a:solidFill>
                  <a:schemeClr val="bg2">
                    <a:lumMod val="25000"/>
                  </a:schemeClr>
                </a:solidFill>
              </a:rPr>
              <a:t>Respondents might estimate or round off answers</a:t>
            </a:r>
          </a:p>
          <a:p>
            <a:pPr marL="0" indent="0">
              <a:buNone/>
            </a:pPr>
            <a:r>
              <a:rPr lang="en-US" dirty="0"/>
              <a:t>Attitude questions</a:t>
            </a:r>
          </a:p>
          <a:p>
            <a:pPr lvl="1"/>
            <a:r>
              <a:rPr lang="en-US" dirty="0">
                <a:solidFill>
                  <a:schemeClr val="bg2">
                    <a:lumMod val="25000"/>
                  </a:schemeClr>
                </a:solidFill>
              </a:rPr>
              <a:t>Social desirability bias</a:t>
            </a:r>
          </a:p>
          <a:p>
            <a:pPr lvl="1"/>
            <a:r>
              <a:rPr lang="en-US" dirty="0">
                <a:solidFill>
                  <a:schemeClr val="bg2">
                    <a:lumMod val="25000"/>
                  </a:schemeClr>
                </a:solidFill>
              </a:rPr>
              <a:t>Respondent’s judgement might not be firm at the time of answering</a:t>
            </a:r>
          </a:p>
          <a:p>
            <a:pPr marL="0" indent="0">
              <a:buNone/>
            </a:pPr>
            <a:endParaRPr lang="en-US" dirty="0"/>
          </a:p>
          <a:p>
            <a:pPr marL="0" indent="0">
              <a:buNone/>
            </a:pPr>
            <a:endParaRPr lang="en-US" dirty="0"/>
          </a:p>
          <a:p>
            <a:pPr marL="0" indent="0">
              <a:buNone/>
            </a:pPr>
            <a:endParaRPr lang="en-US" dirty="0"/>
          </a:p>
          <a:p>
            <a:pPr marL="457200" lvl="1" indent="0">
              <a:buNone/>
            </a:pPr>
            <a:endParaRPr lang="en-US" dirty="0"/>
          </a:p>
        </p:txBody>
      </p:sp>
      <p:pic>
        <p:nvPicPr>
          <p:cNvPr id="4" name="Picture 4" descr="Systematic error is a group of errors away from target close together &amp; random error is errors scattered all over.">
            <a:extLst>
              <a:ext uri="{FF2B5EF4-FFF2-40B4-BE49-F238E27FC236}">
                <a16:creationId xmlns:a16="http://schemas.microsoft.com/office/drawing/2014/main" id="{6B766217-02C4-DD4C-A98A-0DB253C43F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7736" y="1531169"/>
            <a:ext cx="3699424" cy="213639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n image of a person measuring their height.">
            <a:extLst>
              <a:ext uri="{FF2B5EF4-FFF2-40B4-BE49-F238E27FC236}">
                <a16:creationId xmlns:a16="http://schemas.microsoft.com/office/drawing/2014/main" id="{A43850F4-C54E-B04B-8988-B210D83D452B}"/>
              </a:ext>
            </a:extLst>
          </p:cNvPr>
          <p:cNvPicPr>
            <a:picLocks noChangeAspect="1"/>
          </p:cNvPicPr>
          <p:nvPr/>
        </p:nvPicPr>
        <p:blipFill>
          <a:blip r:embed="rId4"/>
          <a:stretch>
            <a:fillRect/>
          </a:stretch>
        </p:blipFill>
        <p:spPr>
          <a:xfrm>
            <a:off x="10373193" y="3830015"/>
            <a:ext cx="1385341" cy="2007190"/>
          </a:xfrm>
          <a:prstGeom prst="rect">
            <a:avLst/>
          </a:prstGeom>
        </p:spPr>
      </p:pic>
    </p:spTree>
    <p:extLst>
      <p:ext uri="{BB962C8B-B14F-4D97-AF65-F5344CB8AC3E}">
        <p14:creationId xmlns:p14="http://schemas.microsoft.com/office/powerpoint/2010/main" val="449182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1081</TotalTime>
  <Words>820</Words>
  <Application>Microsoft Macintosh PowerPoint</Application>
  <PresentationFormat>Widescreen</PresentationFormat>
  <Paragraphs>122</Paragraphs>
  <Slides>17</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PPGA 503: Measurement and Data Analysis for Policy</vt:lpstr>
      <vt:lpstr>Outline for today’s lab session</vt:lpstr>
      <vt:lpstr>Introductions</vt:lpstr>
      <vt:lpstr>Introductions</vt:lpstr>
      <vt:lpstr>Homework 1</vt:lpstr>
      <vt:lpstr>Reviewing measurement</vt:lpstr>
      <vt:lpstr>Reviewing measurement</vt:lpstr>
      <vt:lpstr>Reviewing measurement – Evaluation</vt:lpstr>
      <vt:lpstr>Reviewing measurement – Sources of error</vt:lpstr>
      <vt:lpstr>Exercises</vt:lpstr>
      <vt:lpstr>PowerPoint Presentation</vt:lpstr>
      <vt:lpstr>Exercises</vt:lpstr>
      <vt:lpstr>Qualtrics</vt:lpstr>
      <vt:lpstr>Questions?</vt:lpstr>
      <vt:lpstr>Extra slides</vt:lpstr>
      <vt:lpstr>Reviewing measurement – Sources of error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salihin@student.ubc.ca</dc:creator>
  <cp:lastModifiedBy>salihin@student.ubc.ca</cp:lastModifiedBy>
  <cp:revision>83</cp:revision>
  <dcterms:created xsi:type="dcterms:W3CDTF">2021-09-14T05:27:29Z</dcterms:created>
  <dcterms:modified xsi:type="dcterms:W3CDTF">2021-09-16T05:15:01Z</dcterms:modified>
</cp:coreProperties>
</file>

<file path=docProps/thumbnail.jpeg>
</file>